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6"/>
    <p:sldId id="257" r:id="rId67"/>
    <p:sldId id="258" r:id="rId68"/>
    <p:sldId id="259" r:id="rId69"/>
    <p:sldId id="260" r:id="rId70"/>
    <p:sldId id="261" r:id="rId71"/>
    <p:sldId id="262" r:id="rId72"/>
    <p:sldId id="263" r:id="rId73"/>
    <p:sldId id="264" r:id="rId74"/>
    <p:sldId id="265" r:id="rId75"/>
    <p:sldId id="266" r:id="rId76"/>
    <p:sldId id="267" r:id="rId77"/>
    <p:sldId id="268" r:id="rId78"/>
    <p:sldId id="269" r:id="rId79"/>
    <p:sldId id="270" r:id="rId80"/>
    <p:sldId id="271" r:id="rId8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Sarala" charset="1" panose="00000500000000000000"/>
      <p:regular r:id="rId12"/>
    </p:embeddedFont>
    <p:embeddedFont>
      <p:font typeface="Be Vietnam Pro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Open Sauce" charset="1" panose="00000500000000000000"/>
      <p:regular r:id="rId38"/>
    </p:embeddedFont>
    <p:embeddedFont>
      <p:font typeface="Open Sauce Bold" charset="1" panose="00000800000000000000"/>
      <p:regular r:id="rId39"/>
    </p:embeddedFont>
    <p:embeddedFont>
      <p:font typeface="Open Sauce Italics" charset="1" panose="00000500000000000000"/>
      <p:regular r:id="rId40"/>
    </p:embeddedFont>
    <p:embeddedFont>
      <p:font typeface="Open Sauce Bold Italics" charset="1" panose="00000800000000000000"/>
      <p:regular r:id="rId41"/>
    </p:embeddedFont>
    <p:embeddedFont>
      <p:font typeface="Open Sauce Light" charset="1" panose="00000400000000000000"/>
      <p:regular r:id="rId42"/>
    </p:embeddedFont>
    <p:embeddedFont>
      <p:font typeface="Open Sauce Light Italics" charset="1" panose="00000400000000000000"/>
      <p:regular r:id="rId43"/>
    </p:embeddedFont>
    <p:embeddedFont>
      <p:font typeface="Open Sauce Medium" charset="1" panose="00000600000000000000"/>
      <p:regular r:id="rId44"/>
    </p:embeddedFont>
    <p:embeddedFont>
      <p:font typeface="Open Sauce Medium Italics" charset="1" panose="00000600000000000000"/>
      <p:regular r:id="rId45"/>
    </p:embeddedFont>
    <p:embeddedFont>
      <p:font typeface="Open Sauce Semi-Bold" charset="1" panose="00000700000000000000"/>
      <p:regular r:id="rId46"/>
    </p:embeddedFont>
    <p:embeddedFont>
      <p:font typeface="Open Sauce Semi-Bold Italics" charset="1" panose="00000700000000000000"/>
      <p:regular r:id="rId47"/>
    </p:embeddedFont>
    <p:embeddedFont>
      <p:font typeface="Open Sauce Heavy" charset="1" panose="00000A00000000000000"/>
      <p:regular r:id="rId48"/>
    </p:embeddedFont>
    <p:embeddedFont>
      <p:font typeface="Open Sauce Heavy Italics" charset="1" panose="00000A00000000000000"/>
      <p:regular r:id="rId49"/>
    </p:embeddedFont>
    <p:embeddedFont>
      <p:font typeface="Nunito Sans" charset="1" panose="00000000000000000000"/>
      <p:regular r:id="rId50"/>
    </p:embeddedFont>
    <p:embeddedFont>
      <p:font typeface="Nunito Sans Bold" charset="1" panose="00000000000000000000"/>
      <p:regular r:id="rId51"/>
    </p:embeddedFont>
    <p:embeddedFont>
      <p:font typeface="Nunito Sans Italics" charset="1" panose="00000000000000000000"/>
      <p:regular r:id="rId52"/>
    </p:embeddedFont>
    <p:embeddedFont>
      <p:font typeface="Nunito Sans Bold Italics" charset="1" panose="00000000000000000000"/>
      <p:regular r:id="rId53"/>
    </p:embeddedFont>
    <p:embeddedFont>
      <p:font typeface="Nunito Sans Extra-Light" charset="1" panose="00000000000000000000"/>
      <p:regular r:id="rId54"/>
    </p:embeddedFont>
    <p:embeddedFont>
      <p:font typeface="Nunito Sans Extra-Light Italics" charset="1" panose="00000000000000000000"/>
      <p:regular r:id="rId55"/>
    </p:embeddedFont>
    <p:embeddedFont>
      <p:font typeface="Nunito Sans Light" charset="1" panose="00000000000000000000"/>
      <p:regular r:id="rId56"/>
    </p:embeddedFont>
    <p:embeddedFont>
      <p:font typeface="Nunito Sans Light Italics" charset="1" panose="00000000000000000000"/>
      <p:regular r:id="rId57"/>
    </p:embeddedFont>
    <p:embeddedFont>
      <p:font typeface="Nunito Sans Medium" charset="1" panose="00000000000000000000"/>
      <p:regular r:id="rId58"/>
    </p:embeddedFont>
    <p:embeddedFont>
      <p:font typeface="Nunito Sans Medium Italics" charset="1" panose="00000000000000000000"/>
      <p:regular r:id="rId59"/>
    </p:embeddedFont>
    <p:embeddedFont>
      <p:font typeface="Nunito Sans Semi-Bold" charset="1" panose="00000000000000000000"/>
      <p:regular r:id="rId60"/>
    </p:embeddedFont>
    <p:embeddedFont>
      <p:font typeface="Nunito Sans Semi-Bold Italics" charset="1" panose="00000000000000000000"/>
      <p:regular r:id="rId61"/>
    </p:embeddedFont>
    <p:embeddedFont>
      <p:font typeface="Nunito Sans Ultra-Bold" charset="1" panose="00000000000000000000"/>
      <p:regular r:id="rId62"/>
    </p:embeddedFont>
    <p:embeddedFont>
      <p:font typeface="Nunito Sans Ultra-Bold Italics" charset="1" panose="00000000000000000000"/>
      <p:regular r:id="rId63"/>
    </p:embeddedFont>
    <p:embeddedFont>
      <p:font typeface="Nunito Sans Heavy" charset="1" panose="00000000000000000000"/>
      <p:regular r:id="rId64"/>
    </p:embeddedFont>
    <p:embeddedFont>
      <p:font typeface="Nunito Sans Heavy Italics" charset="1" panose="0000000000000000000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slides/slide1.xml" Type="http://schemas.openxmlformats.org/officeDocument/2006/relationships/slide"/><Relationship Id="rId67" Target="slides/slide2.xml" Type="http://schemas.openxmlformats.org/officeDocument/2006/relationships/slide"/><Relationship Id="rId68" Target="slides/slide3.xml" Type="http://schemas.openxmlformats.org/officeDocument/2006/relationships/slide"/><Relationship Id="rId69" Target="slides/slide4.xml" Type="http://schemas.openxmlformats.org/officeDocument/2006/relationships/slide"/><Relationship Id="rId7" Target="fonts/font7.fntdata" Type="http://schemas.openxmlformats.org/officeDocument/2006/relationships/font"/><Relationship Id="rId70" Target="slides/slide5.xml" Type="http://schemas.openxmlformats.org/officeDocument/2006/relationships/slide"/><Relationship Id="rId71" Target="slides/slide6.xml" Type="http://schemas.openxmlformats.org/officeDocument/2006/relationships/slide"/><Relationship Id="rId72" Target="slides/slide7.xml" Type="http://schemas.openxmlformats.org/officeDocument/2006/relationships/slide"/><Relationship Id="rId73" Target="slides/slide8.xml" Type="http://schemas.openxmlformats.org/officeDocument/2006/relationships/slide"/><Relationship Id="rId74" Target="slides/slide9.xml" Type="http://schemas.openxmlformats.org/officeDocument/2006/relationships/slide"/><Relationship Id="rId75" Target="slides/slide10.xml" Type="http://schemas.openxmlformats.org/officeDocument/2006/relationships/slide"/><Relationship Id="rId76" Target="slides/slide11.xml" Type="http://schemas.openxmlformats.org/officeDocument/2006/relationships/slide"/><Relationship Id="rId77" Target="slides/slide12.xml" Type="http://schemas.openxmlformats.org/officeDocument/2006/relationships/slide"/><Relationship Id="rId78" Target="slides/slide13.xml" Type="http://schemas.openxmlformats.org/officeDocument/2006/relationships/slide"/><Relationship Id="rId79" Target="slides/slide14.xml" Type="http://schemas.openxmlformats.org/officeDocument/2006/relationships/slide"/><Relationship Id="rId8" Target="fonts/font8.fntdata" Type="http://schemas.openxmlformats.org/officeDocument/2006/relationships/font"/><Relationship Id="rId80" Target="slides/slide15.xml" Type="http://schemas.openxmlformats.org/officeDocument/2006/relationships/slide"/><Relationship Id="rId81" Target="slides/slide16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173164" y="0"/>
            <a:ext cx="10114836" cy="11379190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0" t="-6798" r="0" b="-679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0" y="0"/>
                </a:moveTo>
                <a:lnTo>
                  <a:pt x="4858791" y="0"/>
                </a:lnTo>
                <a:lnTo>
                  <a:pt x="4858791" y="3825194"/>
                </a:lnTo>
                <a:lnTo>
                  <a:pt x="0" y="382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685160" y="-421297"/>
            <a:ext cx="8429461" cy="9417078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63496" y="5867340"/>
            <a:ext cx="4702249" cy="4834088"/>
          </a:xfrm>
          <a:custGeom>
            <a:avLst/>
            <a:gdLst/>
            <a:ahLst/>
            <a:cxnLst/>
            <a:rect r="r" b="b" t="t" l="l"/>
            <a:pathLst>
              <a:path h="4834088" w="4702249">
                <a:moveTo>
                  <a:pt x="0" y="0"/>
                </a:moveTo>
                <a:lnTo>
                  <a:pt x="4702249" y="0"/>
                </a:lnTo>
                <a:lnTo>
                  <a:pt x="4702249" y="4834089"/>
                </a:lnTo>
                <a:lnTo>
                  <a:pt x="0" y="4834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463410"/>
            <a:ext cx="10826235" cy="266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99"/>
              </a:lnSpc>
            </a:pPr>
            <a:r>
              <a:rPr lang="en-US" sz="10299">
                <a:solidFill>
                  <a:srgbClr val="075659"/>
                </a:solidFill>
                <a:latin typeface="Nunito Sans Heavy"/>
              </a:rPr>
              <a:t>GENERAL INSURANCE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628966" y="7430535"/>
            <a:ext cx="15823803" cy="7669737"/>
            <a:chOff x="0" y="0"/>
            <a:chExt cx="812800" cy="3939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93961"/>
            </a:xfrm>
            <a:custGeom>
              <a:avLst/>
              <a:gdLst/>
              <a:ahLst/>
              <a:cxnLst/>
              <a:rect r="r" b="b" t="t" l="l"/>
              <a:pathLst>
                <a:path h="393961" w="812800">
                  <a:moveTo>
                    <a:pt x="406400" y="0"/>
                  </a:moveTo>
                  <a:lnTo>
                    <a:pt x="812800" y="393961"/>
                  </a:lnTo>
                  <a:lnTo>
                    <a:pt x="0" y="3939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44811"/>
              <a:ext cx="558800" cy="22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7174630"/>
            <a:ext cx="8747128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0"/>
              </a:lnSpc>
            </a:pPr>
            <a:r>
              <a:rPr lang="en-US" sz="4400">
                <a:solidFill>
                  <a:srgbClr val="141311"/>
                </a:solidFill>
                <a:latin typeface="Nunito Sans Bold Italics"/>
              </a:rPr>
              <a:t>PROJECT-BASED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04795" y="7824008"/>
            <a:ext cx="3054225" cy="4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>
                <a:solidFill>
                  <a:srgbClr val="141311"/>
                </a:solidFill>
                <a:latin typeface="Nunito Sans Italics"/>
              </a:rPr>
              <a:t>by Group 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76827" y="4480919"/>
            <a:ext cx="3387324" cy="7688277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1409368">
            <a:off x="3130137" y="-1243666"/>
            <a:ext cx="2220368" cy="7746973"/>
            <a:chOff x="0" y="0"/>
            <a:chExt cx="584788" cy="20403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4788" cy="2040355"/>
            </a:xfrm>
            <a:custGeom>
              <a:avLst/>
              <a:gdLst/>
              <a:ahLst/>
              <a:cxnLst/>
              <a:rect r="r" b="b" t="t" l="l"/>
              <a:pathLst>
                <a:path h="2040355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040355"/>
                  </a:lnTo>
                  <a:lnTo>
                    <a:pt x="0" y="2040355"/>
                  </a:lnTo>
                  <a:close/>
                </a:path>
              </a:pathLst>
            </a:custGeom>
            <a:solidFill>
              <a:srgbClr val="20BA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84788" cy="2087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17661">
            <a:off x="2962443" y="2314485"/>
            <a:ext cx="2220368" cy="9851491"/>
            <a:chOff x="0" y="0"/>
            <a:chExt cx="584788" cy="2594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788" cy="2594631"/>
            </a:xfrm>
            <a:custGeom>
              <a:avLst/>
              <a:gdLst/>
              <a:ahLst/>
              <a:cxnLst/>
              <a:rect r="r" b="b" t="t" l="l"/>
              <a:pathLst>
                <a:path h="2594631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594631"/>
                  </a:lnTo>
                  <a:lnTo>
                    <a:pt x="0" y="2594631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84788" cy="264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9386" y="0"/>
            <a:ext cx="5830260" cy="10287000"/>
            <a:chOff x="0" y="0"/>
            <a:chExt cx="3598926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989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3598926">
                  <a:moveTo>
                    <a:pt x="2206625" y="3175000"/>
                  </a:moveTo>
                  <a:lnTo>
                    <a:pt x="3598926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3598926" y="0"/>
                  </a:lnTo>
                  <a:lnTo>
                    <a:pt x="2206625" y="3175000"/>
                  </a:lnTo>
                  <a:close/>
                </a:path>
              </a:pathLst>
            </a:custGeom>
            <a:blipFill>
              <a:blip r:embed="rId2"/>
              <a:stretch>
                <a:fillRect l="-82413" t="0" r="-8241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508761" y="4171950"/>
            <a:ext cx="1275053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Nunito Sans Bold"/>
              </a:rPr>
              <a:t>Section 3: Risk management analysis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980870" y="0"/>
            <a:ext cx="2282462" cy="2282462"/>
          </a:xfrm>
          <a:custGeom>
            <a:avLst/>
            <a:gdLst/>
            <a:ahLst/>
            <a:cxnLst/>
            <a:rect r="r" b="b" t="t" l="l"/>
            <a:pathLst>
              <a:path h="2282462" w="2282462">
                <a:moveTo>
                  <a:pt x="0" y="0"/>
                </a:moveTo>
                <a:lnTo>
                  <a:pt x="2282462" y="0"/>
                </a:lnTo>
                <a:lnTo>
                  <a:pt x="2282462" y="2282462"/>
                </a:lnTo>
                <a:lnTo>
                  <a:pt x="0" y="2282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76827" y="4480919"/>
            <a:ext cx="3387324" cy="7688277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1409368">
            <a:off x="3130137" y="-1243666"/>
            <a:ext cx="2220368" cy="7746973"/>
            <a:chOff x="0" y="0"/>
            <a:chExt cx="584788" cy="20403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4788" cy="2040355"/>
            </a:xfrm>
            <a:custGeom>
              <a:avLst/>
              <a:gdLst/>
              <a:ahLst/>
              <a:cxnLst/>
              <a:rect r="r" b="b" t="t" l="l"/>
              <a:pathLst>
                <a:path h="2040355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040355"/>
                  </a:lnTo>
                  <a:lnTo>
                    <a:pt x="0" y="2040355"/>
                  </a:lnTo>
                  <a:close/>
                </a:path>
              </a:pathLst>
            </a:custGeom>
            <a:solidFill>
              <a:srgbClr val="20BA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84788" cy="2087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17661">
            <a:off x="2962443" y="2314485"/>
            <a:ext cx="2220368" cy="9851491"/>
            <a:chOff x="0" y="0"/>
            <a:chExt cx="584788" cy="2594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788" cy="2594631"/>
            </a:xfrm>
            <a:custGeom>
              <a:avLst/>
              <a:gdLst/>
              <a:ahLst/>
              <a:cxnLst/>
              <a:rect r="r" b="b" t="t" l="l"/>
              <a:pathLst>
                <a:path h="2594631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594631"/>
                  </a:lnTo>
                  <a:lnTo>
                    <a:pt x="0" y="2594631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84788" cy="264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9386" y="0"/>
            <a:ext cx="5830260" cy="10287000"/>
            <a:chOff x="0" y="0"/>
            <a:chExt cx="3598926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989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3598926">
                  <a:moveTo>
                    <a:pt x="2206625" y="3175000"/>
                  </a:moveTo>
                  <a:lnTo>
                    <a:pt x="3598926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3598926" y="0"/>
                  </a:lnTo>
                  <a:lnTo>
                    <a:pt x="2206625" y="3175000"/>
                  </a:lnTo>
                  <a:close/>
                </a:path>
              </a:pathLst>
            </a:custGeom>
            <a:blipFill>
              <a:blip r:embed="rId2"/>
              <a:stretch>
                <a:fillRect l="0" t="0" r="-170408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980870" y="0"/>
            <a:ext cx="2282462" cy="2282462"/>
          </a:xfrm>
          <a:custGeom>
            <a:avLst/>
            <a:gdLst/>
            <a:ahLst/>
            <a:cxnLst/>
            <a:rect r="r" b="b" t="t" l="l"/>
            <a:pathLst>
              <a:path h="2282462" w="2282462">
                <a:moveTo>
                  <a:pt x="0" y="0"/>
                </a:moveTo>
                <a:lnTo>
                  <a:pt x="2282462" y="0"/>
                </a:lnTo>
                <a:lnTo>
                  <a:pt x="2282462" y="2282462"/>
                </a:lnTo>
                <a:lnTo>
                  <a:pt x="0" y="2282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00672" y="933450"/>
            <a:ext cx="5956588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178A7F"/>
                </a:solidFill>
                <a:latin typeface="Nunito Sans Bold"/>
              </a:rPr>
              <a:t>Identified risks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98986" y="1259841"/>
            <a:ext cx="395719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178A7F"/>
                </a:solidFill>
                <a:latin typeface="Nunito Sans Italics"/>
              </a:rPr>
              <a:t>based on the background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183841" y="2890249"/>
            <a:ext cx="11075459" cy="4695224"/>
            <a:chOff x="0" y="0"/>
            <a:chExt cx="14767278" cy="62602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58817"/>
              <a:ext cx="1648536" cy="1555805"/>
            </a:xfrm>
            <a:custGeom>
              <a:avLst/>
              <a:gdLst/>
              <a:ahLst/>
              <a:cxnLst/>
              <a:rect r="r" b="b" t="t" l="l"/>
              <a:pathLst>
                <a:path h="1555805" w="1648536">
                  <a:moveTo>
                    <a:pt x="0" y="0"/>
                  </a:moveTo>
                  <a:lnTo>
                    <a:pt x="1648536" y="0"/>
                  </a:lnTo>
                  <a:lnTo>
                    <a:pt x="1648536" y="1555806"/>
                  </a:lnTo>
                  <a:lnTo>
                    <a:pt x="0" y="1555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002461" y="120717"/>
              <a:ext cx="5080312" cy="162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4"/>
                </a:lnSpc>
              </a:pPr>
              <a:r>
                <a:rPr lang="en-US" sz="2396">
                  <a:solidFill>
                    <a:srgbClr val="171516"/>
                  </a:solidFill>
                  <a:latin typeface="Nunito Sans"/>
                </a:rPr>
                <a:t>income fluctuations in Nam's butcher business and Loan's part-time jobs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686966" y="120717"/>
              <a:ext cx="5080312" cy="162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4"/>
                </a:lnSpc>
              </a:pPr>
              <a:r>
                <a:rPr lang="en-US" sz="2396">
                  <a:solidFill>
                    <a:srgbClr val="171516"/>
                  </a:solidFill>
                  <a:latin typeface="Nunito Sans"/>
                </a:rPr>
                <a:t>the threat of premature death impacting family support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002461" y="2906133"/>
              <a:ext cx="5080312" cy="1068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4"/>
                </a:lnSpc>
              </a:pPr>
              <a:r>
                <a:rPr lang="en-US" sz="2396">
                  <a:solidFill>
                    <a:srgbClr val="171516"/>
                  </a:solidFill>
                  <a:latin typeface="Nunito Sans"/>
                </a:rPr>
                <a:t>potential damage to their home as a crucial asset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686966" y="2906133"/>
              <a:ext cx="5080312" cy="1068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4"/>
                </a:lnSpc>
              </a:pPr>
              <a:r>
                <a:rPr lang="en-US" sz="2396">
                  <a:solidFill>
                    <a:srgbClr val="171516"/>
                  </a:solidFill>
                  <a:latin typeface="Nunito Sans"/>
                </a:rPr>
                <a:t>uncertainty about their lifespan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002461" y="5317437"/>
              <a:ext cx="5080312" cy="512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4"/>
                </a:lnSpc>
              </a:pPr>
              <a:r>
                <a:rPr lang="en-US" sz="2396">
                  <a:solidFill>
                    <a:srgbClr val="171516"/>
                  </a:solidFill>
                  <a:latin typeface="Nunito Sans"/>
                </a:rPr>
                <a:t>legal obligations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686966" y="5317437"/>
              <a:ext cx="5080312" cy="512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4"/>
                </a:lnSpc>
              </a:pPr>
              <a:r>
                <a:rPr lang="en-US" sz="2396">
                  <a:solidFill>
                    <a:srgbClr val="171516"/>
                  </a:solidFill>
                  <a:latin typeface="Nunito Sans"/>
                </a:rPr>
                <a:t>health issues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507663"/>
              <a:ext cx="1648536" cy="1555805"/>
            </a:xfrm>
            <a:custGeom>
              <a:avLst/>
              <a:gdLst/>
              <a:ahLst/>
              <a:cxnLst/>
              <a:rect r="r" b="b" t="t" l="l"/>
              <a:pathLst>
                <a:path h="1555805" w="1648536">
                  <a:moveTo>
                    <a:pt x="0" y="0"/>
                  </a:moveTo>
                  <a:lnTo>
                    <a:pt x="1648536" y="0"/>
                  </a:lnTo>
                  <a:lnTo>
                    <a:pt x="1648536" y="1555805"/>
                  </a:lnTo>
                  <a:lnTo>
                    <a:pt x="0" y="1555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4704493"/>
              <a:ext cx="1648536" cy="1555805"/>
            </a:xfrm>
            <a:custGeom>
              <a:avLst/>
              <a:gdLst/>
              <a:ahLst/>
              <a:cxnLst/>
              <a:rect r="r" b="b" t="t" l="l"/>
              <a:pathLst>
                <a:path h="1555805" w="1648536">
                  <a:moveTo>
                    <a:pt x="0" y="0"/>
                  </a:moveTo>
                  <a:lnTo>
                    <a:pt x="1648536" y="0"/>
                  </a:lnTo>
                  <a:lnTo>
                    <a:pt x="1648536" y="1555806"/>
                  </a:lnTo>
                  <a:lnTo>
                    <a:pt x="0" y="1555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704670" y="0"/>
              <a:ext cx="1648536" cy="1555805"/>
            </a:xfrm>
            <a:custGeom>
              <a:avLst/>
              <a:gdLst/>
              <a:ahLst/>
              <a:cxnLst/>
              <a:rect r="r" b="b" t="t" l="l"/>
              <a:pathLst>
                <a:path h="1555805" w="1648536">
                  <a:moveTo>
                    <a:pt x="0" y="0"/>
                  </a:moveTo>
                  <a:lnTo>
                    <a:pt x="1648536" y="0"/>
                  </a:lnTo>
                  <a:lnTo>
                    <a:pt x="1648536" y="1555805"/>
                  </a:lnTo>
                  <a:lnTo>
                    <a:pt x="0" y="1555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704670" y="2348846"/>
              <a:ext cx="1648536" cy="1555805"/>
            </a:xfrm>
            <a:custGeom>
              <a:avLst/>
              <a:gdLst/>
              <a:ahLst/>
              <a:cxnLst/>
              <a:rect r="r" b="b" t="t" l="l"/>
              <a:pathLst>
                <a:path h="1555805" w="1648536">
                  <a:moveTo>
                    <a:pt x="0" y="0"/>
                  </a:moveTo>
                  <a:lnTo>
                    <a:pt x="1648536" y="0"/>
                  </a:lnTo>
                  <a:lnTo>
                    <a:pt x="1648536" y="1555805"/>
                  </a:lnTo>
                  <a:lnTo>
                    <a:pt x="0" y="1555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704670" y="4545676"/>
              <a:ext cx="1648536" cy="1555805"/>
            </a:xfrm>
            <a:custGeom>
              <a:avLst/>
              <a:gdLst/>
              <a:ahLst/>
              <a:cxnLst/>
              <a:rect r="r" b="b" t="t" l="l"/>
              <a:pathLst>
                <a:path h="1555805" w="1648536">
                  <a:moveTo>
                    <a:pt x="0" y="0"/>
                  </a:moveTo>
                  <a:lnTo>
                    <a:pt x="1648536" y="0"/>
                  </a:lnTo>
                  <a:lnTo>
                    <a:pt x="1648536" y="1555806"/>
                  </a:lnTo>
                  <a:lnTo>
                    <a:pt x="0" y="1555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76827" y="4480919"/>
            <a:ext cx="3387324" cy="7688277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1409368">
            <a:off x="3130137" y="-1243666"/>
            <a:ext cx="2220368" cy="7746973"/>
            <a:chOff x="0" y="0"/>
            <a:chExt cx="584788" cy="20403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4788" cy="2040355"/>
            </a:xfrm>
            <a:custGeom>
              <a:avLst/>
              <a:gdLst/>
              <a:ahLst/>
              <a:cxnLst/>
              <a:rect r="r" b="b" t="t" l="l"/>
              <a:pathLst>
                <a:path h="2040355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040355"/>
                  </a:lnTo>
                  <a:lnTo>
                    <a:pt x="0" y="2040355"/>
                  </a:lnTo>
                  <a:close/>
                </a:path>
              </a:pathLst>
            </a:custGeom>
            <a:solidFill>
              <a:srgbClr val="20BA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84788" cy="2087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17661">
            <a:off x="2962443" y="2314485"/>
            <a:ext cx="2220368" cy="9851491"/>
            <a:chOff x="0" y="0"/>
            <a:chExt cx="584788" cy="2594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788" cy="2594631"/>
            </a:xfrm>
            <a:custGeom>
              <a:avLst/>
              <a:gdLst/>
              <a:ahLst/>
              <a:cxnLst/>
              <a:rect r="r" b="b" t="t" l="l"/>
              <a:pathLst>
                <a:path h="2594631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594631"/>
                  </a:lnTo>
                  <a:lnTo>
                    <a:pt x="0" y="2594631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84788" cy="264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9386" y="0"/>
            <a:ext cx="5830260" cy="10287000"/>
            <a:chOff x="0" y="0"/>
            <a:chExt cx="3598926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989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3598926">
                  <a:moveTo>
                    <a:pt x="2206625" y="3175000"/>
                  </a:moveTo>
                  <a:lnTo>
                    <a:pt x="3598926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3598926" y="0"/>
                  </a:lnTo>
                  <a:lnTo>
                    <a:pt x="2206625" y="3175000"/>
                  </a:lnTo>
                  <a:close/>
                </a:path>
              </a:pathLst>
            </a:custGeom>
            <a:blipFill>
              <a:blip r:embed="rId2"/>
              <a:stretch>
                <a:fillRect l="0" t="0" r="-170408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980870" y="0"/>
            <a:ext cx="2282462" cy="2282462"/>
          </a:xfrm>
          <a:custGeom>
            <a:avLst/>
            <a:gdLst/>
            <a:ahLst/>
            <a:cxnLst/>
            <a:rect r="r" b="b" t="t" l="l"/>
            <a:pathLst>
              <a:path h="2282462" w="2282462">
                <a:moveTo>
                  <a:pt x="0" y="0"/>
                </a:moveTo>
                <a:lnTo>
                  <a:pt x="2282462" y="0"/>
                </a:lnTo>
                <a:lnTo>
                  <a:pt x="2282462" y="2282462"/>
                </a:lnTo>
                <a:lnTo>
                  <a:pt x="0" y="2282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14786" y="2629820"/>
            <a:ext cx="1197621" cy="1169177"/>
          </a:xfrm>
          <a:custGeom>
            <a:avLst/>
            <a:gdLst/>
            <a:ahLst/>
            <a:cxnLst/>
            <a:rect r="r" b="b" t="t" l="l"/>
            <a:pathLst>
              <a:path h="1169177" w="1197621">
                <a:moveTo>
                  <a:pt x="0" y="0"/>
                </a:moveTo>
                <a:lnTo>
                  <a:pt x="1197621" y="0"/>
                </a:lnTo>
                <a:lnTo>
                  <a:pt x="1197621" y="1169177"/>
                </a:lnTo>
                <a:lnTo>
                  <a:pt x="0" y="1169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700672" y="871954"/>
            <a:ext cx="290078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178A7F"/>
                </a:solidFill>
                <a:latin typeface="Nunito Sans Bold"/>
              </a:rPr>
              <a:t>Methods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50532" y="2337736"/>
            <a:ext cx="3657085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171516"/>
                </a:solidFill>
                <a:latin typeface="Nunito Sans"/>
              </a:rPr>
              <a:t>diversifying income, establishing an emergency fund, and exploring additional revenue streams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1458" y="1203742"/>
            <a:ext cx="591289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178A7F"/>
                </a:solidFill>
                <a:latin typeface="Nunito Sans Italics"/>
              </a:rPr>
              <a:t>for dealing with each identified risk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76057" y="2805468"/>
            <a:ext cx="3657085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171516"/>
                </a:solidFill>
                <a:latin typeface="Nunito Sans"/>
              </a:rPr>
              <a:t>optimizing life insurance policies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50532" y="4929372"/>
            <a:ext cx="3657085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171516"/>
                </a:solidFill>
                <a:latin typeface="Nunito Sans"/>
              </a:rPr>
              <a:t>comprehensive home insurance and regular maintenance.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76057" y="5129397"/>
            <a:ext cx="3657085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171516"/>
                </a:solidFill>
                <a:latin typeface="Nunito Sans"/>
              </a:rPr>
              <a:t>strategic retirement planning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64151" y="7415879"/>
            <a:ext cx="3657085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171516"/>
                </a:solidFill>
                <a:latin typeface="Nunito Sans"/>
              </a:rPr>
              <a:t>detailed insurance reviews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76057" y="6986619"/>
            <a:ext cx="3657085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171516"/>
                </a:solidFill>
                <a:latin typeface="Nunito Sans"/>
              </a:rPr>
              <a:t>health insurance and aside emergency funds for healthcare expenses, contributing to a robust financial strategy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214786" y="4940024"/>
            <a:ext cx="1197621" cy="1169177"/>
          </a:xfrm>
          <a:custGeom>
            <a:avLst/>
            <a:gdLst/>
            <a:ahLst/>
            <a:cxnLst/>
            <a:rect r="r" b="b" t="t" l="l"/>
            <a:pathLst>
              <a:path h="1169177" w="1197621">
                <a:moveTo>
                  <a:pt x="0" y="0"/>
                </a:moveTo>
                <a:lnTo>
                  <a:pt x="1197621" y="0"/>
                </a:lnTo>
                <a:lnTo>
                  <a:pt x="1197621" y="1169178"/>
                </a:lnTo>
                <a:lnTo>
                  <a:pt x="0" y="1169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214786" y="7240231"/>
            <a:ext cx="1197621" cy="1169177"/>
          </a:xfrm>
          <a:custGeom>
            <a:avLst/>
            <a:gdLst/>
            <a:ahLst/>
            <a:cxnLst/>
            <a:rect r="r" b="b" t="t" l="l"/>
            <a:pathLst>
              <a:path h="1169177" w="1197621">
                <a:moveTo>
                  <a:pt x="0" y="0"/>
                </a:moveTo>
                <a:lnTo>
                  <a:pt x="1197621" y="0"/>
                </a:lnTo>
                <a:lnTo>
                  <a:pt x="1197621" y="1169177"/>
                </a:lnTo>
                <a:lnTo>
                  <a:pt x="0" y="1169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421236" y="2629820"/>
            <a:ext cx="1197621" cy="1169177"/>
          </a:xfrm>
          <a:custGeom>
            <a:avLst/>
            <a:gdLst/>
            <a:ahLst/>
            <a:cxnLst/>
            <a:rect r="r" b="b" t="t" l="l"/>
            <a:pathLst>
              <a:path h="1169177" w="1197621">
                <a:moveTo>
                  <a:pt x="0" y="0"/>
                </a:moveTo>
                <a:lnTo>
                  <a:pt x="1197621" y="0"/>
                </a:lnTo>
                <a:lnTo>
                  <a:pt x="1197621" y="1169177"/>
                </a:lnTo>
                <a:lnTo>
                  <a:pt x="0" y="1169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421236" y="4940024"/>
            <a:ext cx="1197621" cy="1169177"/>
          </a:xfrm>
          <a:custGeom>
            <a:avLst/>
            <a:gdLst/>
            <a:ahLst/>
            <a:cxnLst/>
            <a:rect r="r" b="b" t="t" l="l"/>
            <a:pathLst>
              <a:path h="1169177" w="1197621">
                <a:moveTo>
                  <a:pt x="0" y="0"/>
                </a:moveTo>
                <a:lnTo>
                  <a:pt x="1197621" y="0"/>
                </a:lnTo>
                <a:lnTo>
                  <a:pt x="1197621" y="1169178"/>
                </a:lnTo>
                <a:lnTo>
                  <a:pt x="0" y="1169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421236" y="7240231"/>
            <a:ext cx="1197621" cy="1169177"/>
          </a:xfrm>
          <a:custGeom>
            <a:avLst/>
            <a:gdLst/>
            <a:ahLst/>
            <a:cxnLst/>
            <a:rect r="r" b="b" t="t" l="l"/>
            <a:pathLst>
              <a:path h="1169177" w="1197621">
                <a:moveTo>
                  <a:pt x="0" y="0"/>
                </a:moveTo>
                <a:lnTo>
                  <a:pt x="1197621" y="0"/>
                </a:lnTo>
                <a:lnTo>
                  <a:pt x="1197621" y="1169177"/>
                </a:lnTo>
                <a:lnTo>
                  <a:pt x="0" y="1169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0414" y="150534"/>
            <a:ext cx="2554330" cy="4197350"/>
          </a:xfrm>
          <a:custGeom>
            <a:avLst/>
            <a:gdLst/>
            <a:ahLst/>
            <a:cxnLst/>
            <a:rect r="r" b="b" t="t" l="l"/>
            <a:pathLst>
              <a:path h="4197350" w="2554330">
                <a:moveTo>
                  <a:pt x="0" y="0"/>
                </a:moveTo>
                <a:lnTo>
                  <a:pt x="2554330" y="0"/>
                </a:lnTo>
                <a:lnTo>
                  <a:pt x="2554330" y="4197350"/>
                </a:lnTo>
                <a:lnTo>
                  <a:pt x="0" y="4197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240" t="-82028" r="-118157" b="-251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0186" y="970908"/>
            <a:ext cx="5667629" cy="2406069"/>
          </a:xfrm>
          <a:custGeom>
            <a:avLst/>
            <a:gdLst/>
            <a:ahLst/>
            <a:cxnLst/>
            <a:rect r="r" b="b" t="t" l="l"/>
            <a:pathLst>
              <a:path h="2406069" w="5667629">
                <a:moveTo>
                  <a:pt x="0" y="0"/>
                </a:moveTo>
                <a:lnTo>
                  <a:pt x="5667628" y="0"/>
                </a:lnTo>
                <a:lnTo>
                  <a:pt x="5667628" y="2406068"/>
                </a:lnTo>
                <a:lnTo>
                  <a:pt x="0" y="2406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03359" y="150534"/>
            <a:ext cx="4083909" cy="3944881"/>
          </a:xfrm>
          <a:custGeom>
            <a:avLst/>
            <a:gdLst/>
            <a:ahLst/>
            <a:cxnLst/>
            <a:rect r="r" b="b" t="t" l="l"/>
            <a:pathLst>
              <a:path h="3944881" w="4083909">
                <a:moveTo>
                  <a:pt x="0" y="0"/>
                </a:moveTo>
                <a:lnTo>
                  <a:pt x="4083908" y="0"/>
                </a:lnTo>
                <a:lnTo>
                  <a:pt x="4083908" y="3944880"/>
                </a:lnTo>
                <a:lnTo>
                  <a:pt x="0" y="394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659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0760" y="6958699"/>
            <a:ext cx="384181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78A7F"/>
                </a:solidFill>
                <a:latin typeface="Nunito Sans Bold"/>
              </a:rPr>
              <a:t>Compare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664888" y="9258300"/>
            <a:ext cx="19371974" cy="1737813"/>
            <a:chOff x="0" y="0"/>
            <a:chExt cx="2388714" cy="2142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2185514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88806" y="8058092"/>
            <a:ext cx="630934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78A7F"/>
                </a:solidFill>
                <a:latin typeface="Nunito Sans Italics"/>
              </a:rPr>
              <a:t>between the three insurances in Vietnam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0760" y="5026393"/>
            <a:ext cx="4563272" cy="157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Nunito Sans"/>
              </a:rPr>
              <a:t>Offers flexibility, comprehensive family protection, but has higher initial fees and more related costs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0760" y="4492993"/>
            <a:ext cx="4959729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75659"/>
                </a:solidFill>
                <a:latin typeface="Nunito Sans Bold"/>
              </a:rPr>
              <a:t>VITA Cho con - Generali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62364" y="4940668"/>
            <a:ext cx="4563272" cy="157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Nunito Sans"/>
              </a:rPr>
              <a:t>Flexible with contract maintenance bonuses, but has various related fees and lacks termination bonuses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94213" y="4154855"/>
            <a:ext cx="4959729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75659"/>
                </a:solidFill>
                <a:latin typeface="Nunito Sans Bold"/>
              </a:rPr>
              <a:t>Trọn vẹn cân bằng by AIA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31388" y="3830524"/>
            <a:ext cx="4025223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75659"/>
                </a:solidFill>
                <a:latin typeface="Nunito Sans Bold"/>
              </a:rPr>
              <a:t>PRU-An tâm trọn đời by Prudential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57320" y="4702543"/>
            <a:ext cx="4563272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Nunito Sans"/>
              </a:rPr>
              <a:t>F</a:t>
            </a:r>
            <a:r>
              <a:rPr lang="en-US" sz="2299">
                <a:solidFill>
                  <a:srgbClr val="000000"/>
                </a:solidFill>
                <a:latin typeface="Nunito Sans"/>
              </a:rPr>
              <a:t>lexible with no withdrawal or termination fees, but lacks special bonuses upon termination and maintenance bonuses in the first year.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13429209" y="6851987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1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1" y="0"/>
                </a:lnTo>
                <a:lnTo>
                  <a:pt x="4858791" y="38251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259300" y="4664362"/>
            <a:ext cx="5341106" cy="479138"/>
            <a:chOff x="0" y="0"/>
            <a:chExt cx="2388714" cy="2142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47625"/>
              <a:ext cx="2185514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3847937" y="4280589"/>
            <a:ext cx="5341106" cy="479138"/>
            <a:chOff x="0" y="0"/>
            <a:chExt cx="2388714" cy="2142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47625"/>
              <a:ext cx="2185514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604519" y="-796379"/>
            <a:ext cx="8332174" cy="8332174"/>
          </a:xfrm>
          <a:prstGeom prst="line">
            <a:avLst/>
          </a:prstGeom>
          <a:ln cap="flat" w="133350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90264" y="0"/>
            <a:ext cx="5997736" cy="5997736"/>
          </a:xfrm>
          <a:custGeom>
            <a:avLst/>
            <a:gdLst/>
            <a:ahLst/>
            <a:cxnLst/>
            <a:rect r="r" b="b" t="t" l="l"/>
            <a:pathLst>
              <a:path h="5997736" w="5997736">
                <a:moveTo>
                  <a:pt x="0" y="0"/>
                </a:moveTo>
                <a:lnTo>
                  <a:pt x="5997736" y="0"/>
                </a:lnTo>
                <a:lnTo>
                  <a:pt x="5997736" y="5997736"/>
                </a:lnTo>
                <a:lnTo>
                  <a:pt x="0" y="599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279758" y="4483155"/>
            <a:ext cx="17733228" cy="4498300"/>
            <a:chOff x="0" y="0"/>
            <a:chExt cx="844759" cy="214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4759" cy="214286"/>
            </a:xfrm>
            <a:custGeom>
              <a:avLst/>
              <a:gdLst/>
              <a:ahLst/>
              <a:cxnLst/>
              <a:rect r="r" b="b" t="t" l="l"/>
              <a:pathLst>
                <a:path h="214286" w="844759">
                  <a:moveTo>
                    <a:pt x="203200" y="0"/>
                  </a:moveTo>
                  <a:lnTo>
                    <a:pt x="844759" y="0"/>
                  </a:lnTo>
                  <a:lnTo>
                    <a:pt x="641559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641559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028700"/>
            <a:ext cx="832691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Nunito Sans Bold"/>
              </a:rPr>
              <a:t>Section 4: Wrap-up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60768"/>
            <a:ext cx="11009597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171516"/>
                </a:solidFill>
                <a:latin typeface="Nunito Sans"/>
              </a:rPr>
              <a:t>Both of them currently holds a Whole Life policy with limitations and a cash value disadvantage upon conversion to Term Life after 15 years.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65418"/>
            <a:ext cx="530077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178A7F"/>
                </a:solidFill>
                <a:latin typeface="Nunito Sans Bold Italics"/>
              </a:rPr>
              <a:t>Insurance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7785" y="4489611"/>
            <a:ext cx="64124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EAEAEB"/>
                </a:solidFill>
                <a:latin typeface="Nunito Sans Bold Italics"/>
              </a:rPr>
              <a:t>Recommended 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81645" y="5223036"/>
            <a:ext cx="6518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BAB2"/>
                </a:solidFill>
                <a:latin typeface="Nunito Sans Bold"/>
              </a:rPr>
              <a:t>T</a:t>
            </a:r>
            <a:r>
              <a:rPr lang="en-US" sz="2499">
                <a:solidFill>
                  <a:srgbClr val="20BAB2"/>
                </a:solidFill>
                <a:latin typeface="Nunito Sans Bold"/>
              </a:rPr>
              <a:t>erminate &amp; switch to TWO new products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759611"/>
            <a:ext cx="952867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AEAEB"/>
                </a:solidFill>
                <a:latin typeface="Nunito Sans Bold"/>
              </a:rPr>
              <a:t>Life Insurance with Investment for Child Education Savings: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AEAEB"/>
                </a:solidFill>
                <a:latin typeface="Nunito Sans"/>
              </a:rPr>
              <a:t>better alignment with client’s goals and a more flexible approach the funds for their children's education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243215"/>
            <a:ext cx="916144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AEAEB"/>
                </a:solidFill>
                <a:latin typeface="Nunito Sans Bold"/>
              </a:rPr>
              <a:t>Voluntary Soc</a:t>
            </a:r>
            <a:r>
              <a:rPr lang="en-US" sz="2400">
                <a:solidFill>
                  <a:srgbClr val="EAEAEB"/>
                </a:solidFill>
                <a:latin typeface="Nunito Sans Bold"/>
              </a:rPr>
              <a:t>ial Insurance (VSS):</a:t>
            </a:r>
            <a:r>
              <a:rPr lang="en-US" sz="2400">
                <a:solidFill>
                  <a:srgbClr val="EAEAEB"/>
                </a:solidFill>
                <a:latin typeface="Nunito Sans"/>
              </a:rPr>
              <a:t> Complying with state regulations, this ensures a more effective financial strategy.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153092" y="7205115"/>
            <a:ext cx="5945545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71516"/>
                </a:solidFill>
                <a:latin typeface="Nunito Sans"/>
              </a:rPr>
              <a:t>Importantly, the monthly contribution to client's VSS account is partly tax-deductible, allowing her to save 2 million VND per month in her taxable income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97864" y="6158391"/>
            <a:ext cx="530077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178A7F"/>
                </a:solidFill>
                <a:latin typeface="Nunito Sans Bold Italics"/>
              </a:rPr>
              <a:t>Tax deductions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3448" y="374453"/>
            <a:ext cx="17021103" cy="1492816"/>
            <a:chOff x="0" y="0"/>
            <a:chExt cx="4482924" cy="393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924" cy="393170"/>
            </a:xfrm>
            <a:custGeom>
              <a:avLst/>
              <a:gdLst/>
              <a:ahLst/>
              <a:cxnLst/>
              <a:rect r="r" b="b" t="t" l="l"/>
              <a:pathLst>
                <a:path h="39317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393170"/>
                  </a:lnTo>
                  <a:lnTo>
                    <a:pt x="0" y="39317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82924" cy="41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16552" y="2424374"/>
            <a:ext cx="47625" cy="7279818"/>
            <a:chOff x="0" y="0"/>
            <a:chExt cx="12543" cy="19173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1917318"/>
            </a:xfrm>
            <a:custGeom>
              <a:avLst/>
              <a:gdLst/>
              <a:ahLst/>
              <a:cxnLst/>
              <a:rect r="r" b="b" t="t" l="l"/>
              <a:pathLst>
                <a:path h="1917318" w="12543">
                  <a:moveTo>
                    <a:pt x="0" y="0"/>
                  </a:moveTo>
                  <a:lnTo>
                    <a:pt x="12543" y="0"/>
                  </a:lnTo>
                  <a:lnTo>
                    <a:pt x="12543" y="1917318"/>
                  </a:lnTo>
                  <a:lnTo>
                    <a:pt x="0" y="1917318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543" cy="1936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0739" y="2424374"/>
            <a:ext cx="5755853" cy="2184680"/>
          </a:xfrm>
          <a:custGeom>
            <a:avLst/>
            <a:gdLst/>
            <a:ahLst/>
            <a:cxnLst/>
            <a:rect r="r" b="b" t="t" l="l"/>
            <a:pathLst>
              <a:path h="2184680" w="5755853">
                <a:moveTo>
                  <a:pt x="0" y="0"/>
                </a:moveTo>
                <a:lnTo>
                  <a:pt x="5755852" y="0"/>
                </a:lnTo>
                <a:lnTo>
                  <a:pt x="5755852" y="2184680"/>
                </a:lnTo>
                <a:lnTo>
                  <a:pt x="0" y="2184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64006" y="2176224"/>
            <a:ext cx="3820865" cy="3351960"/>
          </a:xfrm>
          <a:custGeom>
            <a:avLst/>
            <a:gdLst/>
            <a:ahLst/>
            <a:cxnLst/>
            <a:rect r="r" b="b" t="t" l="l"/>
            <a:pathLst>
              <a:path h="3351960" w="3820865">
                <a:moveTo>
                  <a:pt x="0" y="0"/>
                </a:moveTo>
                <a:lnTo>
                  <a:pt x="3820865" y="0"/>
                </a:lnTo>
                <a:lnTo>
                  <a:pt x="3820865" y="3351960"/>
                </a:lnTo>
                <a:lnTo>
                  <a:pt x="0" y="3351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92" r="0" b="-589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58665" y="454252"/>
            <a:ext cx="9515774" cy="140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Nunito Sans"/>
              </a:rPr>
              <a:t>Wrap-up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4719" y="5294186"/>
            <a:ext cx="674642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"/>
              </a:rPr>
              <a:t>First year premium: 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unito Sans"/>
              </a:rPr>
              <a:t>Nam’s contract: 162,000,000 VND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unito Sans"/>
              </a:rPr>
              <a:t>Loan’s contract: 88,000,000 VND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3678" y="5775834"/>
            <a:ext cx="564152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"/>
              </a:rPr>
              <a:t>Nam: 1,065,000 VND (monthly)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"/>
              </a:rPr>
              <a:t>Loan: 1,065,000 VND (monthly)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5127627" y="3821215"/>
            <a:ext cx="47625" cy="7279818"/>
            <a:chOff x="0" y="0"/>
            <a:chExt cx="12543" cy="19173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3" cy="1917318"/>
            </a:xfrm>
            <a:custGeom>
              <a:avLst/>
              <a:gdLst/>
              <a:ahLst/>
              <a:cxnLst/>
              <a:rect r="r" b="b" t="t" l="l"/>
              <a:pathLst>
                <a:path h="1917318" w="12543">
                  <a:moveTo>
                    <a:pt x="0" y="0"/>
                  </a:moveTo>
                  <a:lnTo>
                    <a:pt x="12543" y="0"/>
                  </a:lnTo>
                  <a:lnTo>
                    <a:pt x="12543" y="1917318"/>
                  </a:lnTo>
                  <a:lnTo>
                    <a:pt x="0" y="1917318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2543" cy="1936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13595579" y="3821215"/>
            <a:ext cx="47625" cy="7279818"/>
            <a:chOff x="0" y="0"/>
            <a:chExt cx="12543" cy="19173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43" cy="1917318"/>
            </a:xfrm>
            <a:custGeom>
              <a:avLst/>
              <a:gdLst/>
              <a:ahLst/>
              <a:cxnLst/>
              <a:rect r="r" b="b" t="t" l="l"/>
              <a:pathLst>
                <a:path h="1917318" w="12543">
                  <a:moveTo>
                    <a:pt x="0" y="0"/>
                  </a:moveTo>
                  <a:lnTo>
                    <a:pt x="12543" y="0"/>
                  </a:lnTo>
                  <a:lnTo>
                    <a:pt x="12543" y="1917318"/>
                  </a:lnTo>
                  <a:lnTo>
                    <a:pt x="0" y="1917318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543" cy="1936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7980236"/>
            <a:ext cx="752435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"/>
              </a:rPr>
              <a:t> Flexible premium payments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"/>
              </a:rPr>
              <a:t>Withdrawals can be made without fees starting from the 5th year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87264" y="8037386"/>
            <a:ext cx="686728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"/>
              </a:rPr>
              <a:t>Receive monthly income when retired, which can eliminate earning risk and longevity risk.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3429209" y="6461806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1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1" y="0"/>
                </a:lnTo>
                <a:lnTo>
                  <a:pt x="4858791" y="38251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664888" y="9258300"/>
            <a:ext cx="19371974" cy="1737813"/>
            <a:chOff x="0" y="0"/>
            <a:chExt cx="2388714" cy="214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2185514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847937" y="4280589"/>
            <a:ext cx="5341106" cy="479138"/>
            <a:chOff x="0" y="0"/>
            <a:chExt cx="2388714" cy="2142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2185514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4664362"/>
            <a:ext cx="5341106" cy="479138"/>
            <a:chOff x="0" y="0"/>
            <a:chExt cx="2388714" cy="2142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47625"/>
              <a:ext cx="2185514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08537" y="4105275"/>
            <a:ext cx="16070926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8000">
                <a:solidFill>
                  <a:srgbClr val="075659"/>
                </a:solidFill>
                <a:latin typeface="Nunito Sans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1541" y="-4566049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565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93245" y="6142202"/>
            <a:ext cx="3883655" cy="2845660"/>
          </a:xfrm>
          <a:custGeom>
            <a:avLst/>
            <a:gdLst/>
            <a:ahLst/>
            <a:cxnLst/>
            <a:rect r="r" b="b" t="t" l="l"/>
            <a:pathLst>
              <a:path h="2845660" w="3883655">
                <a:moveTo>
                  <a:pt x="0" y="0"/>
                </a:moveTo>
                <a:lnTo>
                  <a:pt x="3883656" y="0"/>
                </a:lnTo>
                <a:lnTo>
                  <a:pt x="3883656" y="2845660"/>
                </a:lnTo>
                <a:lnTo>
                  <a:pt x="0" y="284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71128" y="6844879"/>
            <a:ext cx="2998039" cy="2413421"/>
          </a:xfrm>
          <a:custGeom>
            <a:avLst/>
            <a:gdLst/>
            <a:ahLst/>
            <a:cxnLst/>
            <a:rect r="r" b="b" t="t" l="l"/>
            <a:pathLst>
              <a:path h="2413421" w="2998039">
                <a:moveTo>
                  <a:pt x="0" y="0"/>
                </a:moveTo>
                <a:lnTo>
                  <a:pt x="2998039" y="0"/>
                </a:lnTo>
                <a:lnTo>
                  <a:pt x="2998039" y="2413421"/>
                </a:lnTo>
                <a:lnTo>
                  <a:pt x="0" y="24134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65764" y="8050103"/>
            <a:ext cx="1511922" cy="1511922"/>
          </a:xfrm>
          <a:custGeom>
            <a:avLst/>
            <a:gdLst/>
            <a:ahLst/>
            <a:cxnLst/>
            <a:rect r="r" b="b" t="t" l="l"/>
            <a:pathLst>
              <a:path h="1511922" w="1511922">
                <a:moveTo>
                  <a:pt x="0" y="0"/>
                </a:moveTo>
                <a:lnTo>
                  <a:pt x="1511923" y="0"/>
                </a:lnTo>
                <a:lnTo>
                  <a:pt x="1511923" y="1511922"/>
                </a:lnTo>
                <a:lnTo>
                  <a:pt x="0" y="1511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69406" y="1444843"/>
            <a:ext cx="1971143" cy="2329268"/>
          </a:xfrm>
          <a:custGeom>
            <a:avLst/>
            <a:gdLst/>
            <a:ahLst/>
            <a:cxnLst/>
            <a:rect r="r" b="b" t="t" l="l"/>
            <a:pathLst>
              <a:path h="2329268" w="1971143">
                <a:moveTo>
                  <a:pt x="0" y="0"/>
                </a:moveTo>
                <a:lnTo>
                  <a:pt x="1971144" y="0"/>
                </a:lnTo>
                <a:lnTo>
                  <a:pt x="1971144" y="2329268"/>
                </a:lnTo>
                <a:lnTo>
                  <a:pt x="0" y="2329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99157" y="1369979"/>
            <a:ext cx="1985413" cy="2404133"/>
          </a:xfrm>
          <a:custGeom>
            <a:avLst/>
            <a:gdLst/>
            <a:ahLst/>
            <a:cxnLst/>
            <a:rect r="r" b="b" t="t" l="l"/>
            <a:pathLst>
              <a:path h="2404133" w="1985413">
                <a:moveTo>
                  <a:pt x="0" y="0"/>
                </a:moveTo>
                <a:lnTo>
                  <a:pt x="1985412" y="0"/>
                </a:lnTo>
                <a:lnTo>
                  <a:pt x="1985412" y="2404132"/>
                </a:lnTo>
                <a:lnTo>
                  <a:pt x="0" y="2404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3286" y="761170"/>
            <a:ext cx="5167627" cy="184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7"/>
              </a:lnSpc>
              <a:spcBef>
                <a:spcPct val="0"/>
              </a:spcBef>
            </a:pPr>
            <a:r>
              <a:rPr lang="en-US" sz="5396" spc="528">
                <a:solidFill>
                  <a:srgbClr val="FFFFFF"/>
                </a:solidFill>
                <a:latin typeface="Nunito Sans Bold"/>
              </a:rPr>
              <a:t>Personal background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3603" y="2433802"/>
            <a:ext cx="18050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unito Sans"/>
              </a:rPr>
              <a:t>Nam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09221" y="2433802"/>
            <a:ext cx="102500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unito Sans"/>
              </a:rPr>
              <a:t>Loan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59069" y="3225732"/>
            <a:ext cx="18384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Sans"/>
              </a:rPr>
              <a:t>39 years old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55611" y="3225732"/>
            <a:ext cx="16765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Sans"/>
              </a:rPr>
              <a:t>37 year old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76901" y="3967327"/>
            <a:ext cx="5478949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Sans"/>
              </a:rPr>
              <a:t> </a:t>
            </a:r>
            <a:r>
              <a:rPr lang="en-US" sz="2499">
                <a:solidFill>
                  <a:srgbClr val="E48C5E"/>
                </a:solidFill>
                <a:latin typeface="Nunito Sans Bold"/>
              </a:rPr>
              <a:t>Self-employed</a:t>
            </a:r>
            <a:r>
              <a:rPr lang="en-US" sz="2499">
                <a:solidFill>
                  <a:srgbClr val="000000"/>
                </a:solidFill>
                <a:latin typeface="Nunito Sans"/>
              </a:rPr>
              <a:t> butcher who employs 3 staff.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Sans"/>
              </a:rPr>
              <a:t>Annual pre-tax income is VND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48C5E"/>
                </a:solidFill>
                <a:latin typeface="Nunito Sans Bold"/>
              </a:rPr>
              <a:t>1.2 VND billion.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04811" y="3967327"/>
            <a:ext cx="534746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48C5E"/>
                </a:solidFill>
                <a:latin typeface="Nunito Sans Bold"/>
              </a:rPr>
              <a:t>Works part-time</a:t>
            </a:r>
            <a:r>
              <a:rPr lang="en-US" sz="2499">
                <a:solidFill>
                  <a:srgbClr val="000000"/>
                </a:solidFill>
                <a:latin typeface="Nunito Sans"/>
              </a:rPr>
              <a:t> helping in the butchers’ shop and as a company’s accountant.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Sans"/>
              </a:rPr>
              <a:t>Annual pre-tax income from the company is VND </a:t>
            </a:r>
            <a:r>
              <a:rPr lang="en-US" sz="2499">
                <a:solidFill>
                  <a:srgbClr val="E48C5E"/>
                </a:solidFill>
                <a:latin typeface="Nunito Sans Bold"/>
              </a:rPr>
              <a:t>150 million</a:t>
            </a:r>
            <a:r>
              <a:rPr lang="en-US" sz="2499">
                <a:solidFill>
                  <a:srgbClr val="000000"/>
                </a:solidFill>
                <a:latin typeface="Nunito Sans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23622" y="8434600"/>
            <a:ext cx="3923755" cy="66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6"/>
              </a:lnSpc>
              <a:spcBef>
                <a:spcPct val="0"/>
              </a:spcBef>
            </a:pPr>
            <a:r>
              <a:rPr lang="en-US" sz="3940">
                <a:solidFill>
                  <a:srgbClr val="000000"/>
                </a:solidFill>
                <a:latin typeface="Be Vietnam Pro"/>
              </a:rPr>
              <a:t> Independent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4204" y="9191625"/>
            <a:ext cx="2046571" cy="52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000000"/>
                </a:solidFill>
                <a:latin typeface="Sarala"/>
              </a:rPr>
              <a:t>10 years old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77180" y="9191625"/>
            <a:ext cx="1999721" cy="52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000000"/>
                </a:solidFill>
                <a:latin typeface="Sarala"/>
              </a:rPr>
              <a:t>13 years old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09084" y="2617263"/>
            <a:ext cx="15823803" cy="7669737"/>
            <a:chOff x="0" y="0"/>
            <a:chExt cx="812800" cy="393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93961"/>
            </a:xfrm>
            <a:custGeom>
              <a:avLst/>
              <a:gdLst/>
              <a:ahLst/>
              <a:cxnLst/>
              <a:rect r="r" b="b" t="t" l="l"/>
              <a:pathLst>
                <a:path h="393961" w="812800">
                  <a:moveTo>
                    <a:pt x="406400" y="0"/>
                  </a:moveTo>
                  <a:lnTo>
                    <a:pt x="812800" y="393961"/>
                  </a:lnTo>
                  <a:lnTo>
                    <a:pt x="0" y="3939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144811"/>
              <a:ext cx="558800" cy="22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93390" y="0"/>
            <a:ext cx="6494610" cy="6494610"/>
          </a:xfrm>
          <a:custGeom>
            <a:avLst/>
            <a:gdLst/>
            <a:ahLst/>
            <a:cxnLst/>
            <a:rect r="r" b="b" t="t" l="l"/>
            <a:pathLst>
              <a:path h="6494610" w="6494610">
                <a:moveTo>
                  <a:pt x="0" y="0"/>
                </a:moveTo>
                <a:lnTo>
                  <a:pt x="6494610" y="0"/>
                </a:lnTo>
                <a:lnTo>
                  <a:pt x="6494610" y="6494610"/>
                </a:lnTo>
                <a:lnTo>
                  <a:pt x="0" y="649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28966" y="7220564"/>
            <a:ext cx="15823803" cy="7669737"/>
            <a:chOff x="0" y="0"/>
            <a:chExt cx="812800" cy="3939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93961"/>
            </a:xfrm>
            <a:custGeom>
              <a:avLst/>
              <a:gdLst/>
              <a:ahLst/>
              <a:cxnLst/>
              <a:rect r="r" b="b" t="t" l="l"/>
              <a:pathLst>
                <a:path h="393961" w="812800">
                  <a:moveTo>
                    <a:pt x="406400" y="0"/>
                  </a:moveTo>
                  <a:lnTo>
                    <a:pt x="812800" y="393961"/>
                  </a:lnTo>
                  <a:lnTo>
                    <a:pt x="0" y="3939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44811"/>
              <a:ext cx="558800" cy="22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83962"/>
            <a:ext cx="917299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Nunito Sans Bold"/>
              </a:rPr>
              <a:t>TABLE OF CONTENTS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2651966"/>
            <a:ext cx="11874354" cy="4983068"/>
            <a:chOff x="0" y="0"/>
            <a:chExt cx="15832472" cy="664409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4842703" y="46619"/>
              <a:ext cx="9448238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178A7F"/>
                  </a:solidFill>
                  <a:latin typeface="Nunito Sans Bold"/>
                </a:rPr>
                <a:t>Objectives &amp; Financial Goals: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4076691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080"/>
                </a:lnSpc>
                <a:spcBef>
                  <a:spcPct val="0"/>
                </a:spcBef>
              </a:pPr>
              <a:r>
                <a:rPr lang="en-US" sz="5900">
                  <a:solidFill>
                    <a:srgbClr val="178A7F"/>
                  </a:solidFill>
                  <a:latin typeface="Nunito Sans Bold"/>
                </a:rPr>
                <a:t>Sec </a:t>
              </a:r>
              <a:r>
                <a:rPr lang="en-US" sz="5900" u="none">
                  <a:solidFill>
                    <a:srgbClr val="178A7F"/>
                  </a:solidFill>
                  <a:latin typeface="Nunito Sans Bold"/>
                </a:rPr>
                <a:t>01.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842703" y="2020507"/>
              <a:ext cx="10989769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178A7F"/>
                  </a:solidFill>
                  <a:latin typeface="Nunito Sans Bold"/>
                </a:rPr>
                <a:t>Client’s current financial situation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842703" y="3670560"/>
              <a:ext cx="92426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178A7F"/>
                  </a:solidFill>
                  <a:latin typeface="Nunito Sans Bold"/>
                </a:rPr>
                <a:t>Risk management analysis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842703" y="5647527"/>
              <a:ext cx="10156548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178A7F"/>
                  </a:solidFill>
                  <a:latin typeface="Nunito Sans Bold"/>
                </a:rPr>
                <a:t>Recommendations &amp; Conclusion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17095"/>
              <a:ext cx="4076691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080"/>
                </a:lnSpc>
                <a:spcBef>
                  <a:spcPct val="0"/>
                </a:spcBef>
              </a:pPr>
              <a:r>
                <a:rPr lang="en-US" sz="5900">
                  <a:solidFill>
                    <a:srgbClr val="178A7F"/>
                  </a:solidFill>
                  <a:latin typeface="Nunito Sans Bold"/>
                </a:rPr>
                <a:t>Sec </a:t>
              </a:r>
              <a:r>
                <a:rPr lang="en-US" sz="5900" u="none">
                  <a:solidFill>
                    <a:srgbClr val="178A7F"/>
                  </a:solidFill>
                  <a:latin typeface="Nunito Sans Bold"/>
                </a:rPr>
                <a:t>02.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633195"/>
              <a:ext cx="4076691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080"/>
                </a:lnSpc>
                <a:spcBef>
                  <a:spcPct val="0"/>
                </a:spcBef>
              </a:pPr>
              <a:r>
                <a:rPr lang="en-US" sz="5900">
                  <a:solidFill>
                    <a:srgbClr val="178A7F"/>
                  </a:solidFill>
                  <a:latin typeface="Nunito Sans Bold"/>
                </a:rPr>
                <a:t>Sec </a:t>
              </a:r>
              <a:r>
                <a:rPr lang="en-US" sz="5900" u="none">
                  <a:solidFill>
                    <a:srgbClr val="178A7F"/>
                  </a:solidFill>
                  <a:latin typeface="Nunito Sans Bold"/>
                </a:rPr>
                <a:t>03.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450291"/>
              <a:ext cx="4076691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080"/>
                </a:lnSpc>
                <a:spcBef>
                  <a:spcPct val="0"/>
                </a:spcBef>
              </a:pPr>
              <a:r>
                <a:rPr lang="en-US" sz="5900">
                  <a:solidFill>
                    <a:srgbClr val="178A7F"/>
                  </a:solidFill>
                  <a:latin typeface="Nunito Sans Bold"/>
                </a:rPr>
                <a:t>Sec </a:t>
              </a:r>
              <a:r>
                <a:rPr lang="en-US" sz="5900" u="none">
                  <a:solidFill>
                    <a:srgbClr val="178A7F"/>
                  </a:solidFill>
                  <a:latin typeface="Nunito Sans Bold"/>
                </a:rPr>
                <a:t>04.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95478" y="0"/>
            <a:ext cx="5416698" cy="10796660"/>
            <a:chOff x="0" y="0"/>
            <a:chExt cx="1426620" cy="28435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6620" cy="2843565"/>
            </a:xfrm>
            <a:custGeom>
              <a:avLst/>
              <a:gdLst/>
              <a:ahLst/>
              <a:cxnLst/>
              <a:rect r="r" b="b" t="t" l="l"/>
              <a:pathLst>
                <a:path h="2843565" w="1426620">
                  <a:moveTo>
                    <a:pt x="85756" y="0"/>
                  </a:moveTo>
                  <a:lnTo>
                    <a:pt x="1340864" y="0"/>
                  </a:lnTo>
                  <a:cubicBezTo>
                    <a:pt x="1363608" y="0"/>
                    <a:pt x="1385420" y="9035"/>
                    <a:pt x="1401503" y="25117"/>
                  </a:cubicBezTo>
                  <a:cubicBezTo>
                    <a:pt x="1417585" y="41200"/>
                    <a:pt x="1426620" y="63012"/>
                    <a:pt x="1426620" y="85756"/>
                  </a:cubicBezTo>
                  <a:lnTo>
                    <a:pt x="1426620" y="2757809"/>
                  </a:lnTo>
                  <a:cubicBezTo>
                    <a:pt x="1426620" y="2780553"/>
                    <a:pt x="1417585" y="2802365"/>
                    <a:pt x="1401503" y="2818447"/>
                  </a:cubicBezTo>
                  <a:cubicBezTo>
                    <a:pt x="1385420" y="2834530"/>
                    <a:pt x="1363608" y="2843565"/>
                    <a:pt x="1340864" y="2843565"/>
                  </a:cubicBezTo>
                  <a:lnTo>
                    <a:pt x="85756" y="2843565"/>
                  </a:lnTo>
                  <a:cubicBezTo>
                    <a:pt x="63012" y="2843565"/>
                    <a:pt x="41200" y="2834530"/>
                    <a:pt x="25117" y="2818447"/>
                  </a:cubicBezTo>
                  <a:cubicBezTo>
                    <a:pt x="9035" y="2802365"/>
                    <a:pt x="0" y="2780553"/>
                    <a:pt x="0" y="2757809"/>
                  </a:cubicBezTo>
                  <a:lnTo>
                    <a:pt x="0" y="85756"/>
                  </a:lnTo>
                  <a:cubicBezTo>
                    <a:pt x="0" y="63012"/>
                    <a:pt x="9035" y="41200"/>
                    <a:pt x="25117" y="25117"/>
                  </a:cubicBezTo>
                  <a:cubicBezTo>
                    <a:pt x="41200" y="9035"/>
                    <a:pt x="63012" y="0"/>
                    <a:pt x="85756" y="0"/>
                  </a:cubicBezTo>
                  <a:close/>
                </a:path>
              </a:pathLst>
            </a:custGeom>
            <a:solidFill>
              <a:srgbClr val="075659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26620" cy="288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20391" y="942975"/>
            <a:ext cx="9747650" cy="1543050"/>
            <a:chOff x="0" y="0"/>
            <a:chExt cx="256728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7282" cy="406400"/>
            </a:xfrm>
            <a:custGeom>
              <a:avLst/>
              <a:gdLst/>
              <a:ahLst/>
              <a:cxnLst/>
              <a:rect r="r" b="b" t="t" l="l"/>
              <a:pathLst>
                <a:path h="406400" w="2567282">
                  <a:moveTo>
                    <a:pt x="47654" y="0"/>
                  </a:moveTo>
                  <a:lnTo>
                    <a:pt x="2519628" y="0"/>
                  </a:lnTo>
                  <a:cubicBezTo>
                    <a:pt x="2545947" y="0"/>
                    <a:pt x="2567282" y="21335"/>
                    <a:pt x="2567282" y="47654"/>
                  </a:cubicBezTo>
                  <a:lnTo>
                    <a:pt x="2567282" y="358746"/>
                  </a:lnTo>
                  <a:cubicBezTo>
                    <a:pt x="2567282" y="385065"/>
                    <a:pt x="2545947" y="406400"/>
                    <a:pt x="2519628" y="406400"/>
                  </a:cubicBezTo>
                  <a:lnTo>
                    <a:pt x="47654" y="406400"/>
                  </a:lnTo>
                  <a:cubicBezTo>
                    <a:pt x="21335" y="406400"/>
                    <a:pt x="0" y="385065"/>
                    <a:pt x="0" y="358746"/>
                  </a:cubicBezTo>
                  <a:lnTo>
                    <a:pt x="0" y="47654"/>
                  </a:lnTo>
                  <a:cubicBezTo>
                    <a:pt x="0" y="21335"/>
                    <a:pt x="21335" y="0"/>
                    <a:pt x="476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6728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89445" y="1104900"/>
            <a:ext cx="15523974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626953"/>
                </a:solidFill>
                <a:latin typeface="Nunito Sans Bold"/>
              </a:rPr>
              <a:t>CLIENT’S FINANCIAL GOAL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89445" y="8343900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6993018" y="1789207"/>
            <a:ext cx="1301788" cy="1152374"/>
          </a:xfrm>
          <a:custGeom>
            <a:avLst/>
            <a:gdLst/>
            <a:ahLst/>
            <a:cxnLst/>
            <a:rect r="r" b="b" t="t" l="l"/>
            <a:pathLst>
              <a:path h="1152374" w="1301788">
                <a:moveTo>
                  <a:pt x="0" y="0"/>
                </a:moveTo>
                <a:lnTo>
                  <a:pt x="1301788" y="0"/>
                </a:lnTo>
                <a:lnTo>
                  <a:pt x="1301788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1751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839146" y="8588608"/>
            <a:ext cx="2882434" cy="28824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59300" y="-194559"/>
            <a:ext cx="2882434" cy="288243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392876" y="3016288"/>
            <a:ext cx="839768" cy="8397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390" lIns="38390" bIns="38390" rIns="3839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702255" y="3014281"/>
            <a:ext cx="7230705" cy="80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Nunito Sans"/>
              </a:rPr>
              <a:t>Prepare </a:t>
            </a:r>
            <a:r>
              <a:rPr lang="en-US" sz="2324">
                <a:solidFill>
                  <a:srgbClr val="000000"/>
                </a:solidFill>
                <a:latin typeface="Nunito Sans Bold"/>
              </a:rPr>
              <a:t>educational cost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for 2 child</a:t>
            </a:r>
          </a:p>
          <a:p>
            <a:pPr>
              <a:lnSpc>
                <a:spcPts val="3254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Nunito Sans"/>
              </a:rPr>
              <a:t>Target </a:t>
            </a:r>
            <a:r>
              <a:rPr lang="en-US" sz="2324">
                <a:solidFill>
                  <a:srgbClr val="000000"/>
                </a:solidFill>
                <a:latin typeface="Nunito Sans Bold"/>
              </a:rPr>
              <a:t>finance freedom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insure the life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89229" y="3042018"/>
            <a:ext cx="447063" cy="71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FFFFFF"/>
                </a:solidFill>
                <a:latin typeface="Nunito Sans Bold"/>
              </a:rPr>
              <a:t>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392876" y="4323126"/>
            <a:ext cx="839768" cy="8397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390" lIns="38390" bIns="38390" rIns="3839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702255" y="4086194"/>
            <a:ext cx="7985718" cy="120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Nunito Sans Bold"/>
              </a:rPr>
              <a:t>2 billions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for education cost</a:t>
            </a:r>
          </a:p>
          <a:p>
            <a:pPr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Nunito Sans Bold"/>
              </a:rPr>
              <a:t>2 billions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mortgage </a:t>
            </a:r>
          </a:p>
          <a:p>
            <a:pPr>
              <a:lnSpc>
                <a:spcPts val="3254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Nunito Sans Bold"/>
              </a:rPr>
              <a:t>200 million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credit card and other outstanding debt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55623" y="4340454"/>
            <a:ext cx="447063" cy="70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FFFFFF"/>
                </a:solidFill>
                <a:latin typeface="Nunito Sans Bold"/>
              </a:rPr>
              <a:t>M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4392876" y="5627872"/>
            <a:ext cx="839768" cy="83976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390" lIns="38390" bIns="38390" rIns="3839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702255" y="5661957"/>
            <a:ext cx="10081809" cy="79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Nunito Sans Bold"/>
              </a:rPr>
              <a:t>Retirement Fund</a:t>
            </a:r>
          </a:p>
          <a:p>
            <a:pPr>
              <a:lnSpc>
                <a:spcPts val="3254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Nunito Sans Bold"/>
              </a:rPr>
              <a:t>Life Insurance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89229" y="5653601"/>
            <a:ext cx="447063" cy="70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FFFFFF"/>
                </a:solidFill>
                <a:latin typeface="Nunito Sans Bold"/>
              </a:rPr>
              <a:t>A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392876" y="6932618"/>
            <a:ext cx="839768" cy="83976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390" lIns="38390" bIns="38390" rIns="3839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702255" y="6996448"/>
            <a:ext cx="12327043" cy="79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Nunito Sans"/>
              </a:rPr>
              <a:t>Having a </a:t>
            </a:r>
            <a:r>
              <a:rPr lang="en-US" sz="2324">
                <a:solidFill>
                  <a:srgbClr val="000000"/>
                </a:solidFill>
                <a:latin typeface="Nunito Sans Bold"/>
              </a:rPr>
              <a:t>budget calculator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to determine how much you can save monthly. </a:t>
            </a:r>
          </a:p>
          <a:p>
            <a:pPr>
              <a:lnSpc>
                <a:spcPts val="3254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Nunito Sans Bold"/>
              </a:rPr>
              <a:t>Allocate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the amount for saving into </a:t>
            </a:r>
            <a:r>
              <a:rPr lang="en-US" sz="2324">
                <a:solidFill>
                  <a:srgbClr val="000000"/>
                </a:solidFill>
                <a:latin typeface="Nunito Sans Bold"/>
              </a:rPr>
              <a:t>Retirement Fund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and premium of </a:t>
            </a:r>
            <a:r>
              <a:rPr lang="en-US" sz="2324">
                <a:solidFill>
                  <a:srgbClr val="000000"/>
                </a:solidFill>
                <a:latin typeface="Nunito Sans Bold"/>
              </a:rPr>
              <a:t>Life Insurance.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89229" y="6958348"/>
            <a:ext cx="447063" cy="70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FFFFFF"/>
                </a:solidFill>
                <a:latin typeface="Nunito Sans Bold"/>
              </a:rPr>
              <a:t>R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4392876" y="8312007"/>
            <a:ext cx="839768" cy="83976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390" lIns="38390" bIns="38390" rIns="3839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5702255" y="8310000"/>
            <a:ext cx="12327043" cy="161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Nunito Sans"/>
              </a:rPr>
              <a:t>1. The next 5 years: Saving 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e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no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u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gh 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to co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ver 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t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he </a:t>
            </a:r>
            <a:r>
              <a:rPr lang="en-US" sz="2324">
                <a:solidFill>
                  <a:srgbClr val="000000"/>
                </a:solidFill>
                <a:latin typeface="Nunito Sans Bold"/>
              </a:rPr>
              <a:t>first child’s education cost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;</a:t>
            </a:r>
          </a:p>
          <a:p>
            <a:pPr>
              <a:lnSpc>
                <a:spcPts val="3254"/>
              </a:lnSpc>
            </a:pPr>
            <a:r>
              <a:rPr lang="en-US" sz="2324">
                <a:solidFill>
                  <a:srgbClr val="000000"/>
                </a:solidFill>
                <a:latin typeface="Nunito Sans"/>
              </a:rPr>
              <a:t>2. The next 8 years: </a:t>
            </a:r>
          </a:p>
          <a:p>
            <a:pPr marL="501882" indent="-250941" lvl="1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Nunito Sans"/>
              </a:rPr>
              <a:t>Sav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in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g e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n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ough to 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c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ov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er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th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e</a:t>
            </a:r>
            <a:r>
              <a:rPr lang="en-US" sz="2324">
                <a:solidFill>
                  <a:srgbClr val="000000"/>
                </a:solidFill>
                <a:latin typeface="Nunito Sans"/>
              </a:rPr>
              <a:t> </a:t>
            </a:r>
            <a:r>
              <a:rPr lang="en-US" sz="2324">
                <a:solidFill>
                  <a:srgbClr val="000000"/>
                </a:solidFill>
                <a:latin typeface="Nunito Sans Bold"/>
              </a:rPr>
              <a:t>second child’s education cost </a:t>
            </a:r>
          </a:p>
          <a:p>
            <a:pPr marL="501882" indent="-250941" lvl="1">
              <a:lnSpc>
                <a:spcPts val="3254"/>
              </a:lnSpc>
              <a:spcBef>
                <a:spcPct val="0"/>
              </a:spcBef>
              <a:buFont typeface="Arial"/>
              <a:buChar char="•"/>
            </a:pPr>
            <a:r>
              <a:rPr lang="en-US" sz="2324">
                <a:solidFill>
                  <a:srgbClr val="000000"/>
                </a:solidFill>
                <a:latin typeface="Nunito Sans"/>
              </a:rPr>
              <a:t>Having their own </a:t>
            </a:r>
            <a:r>
              <a:rPr lang="en-US" sz="2324">
                <a:solidFill>
                  <a:srgbClr val="000000"/>
                </a:solidFill>
                <a:latin typeface="Nunito Sans Bold"/>
              </a:rPr>
              <a:t>fund for emergencies and retirement.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628638" y="8339338"/>
            <a:ext cx="447063" cy="70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FFFFFF"/>
                </a:solidFill>
                <a:latin typeface="Nunito Sans Bold"/>
              </a:rPr>
              <a:t>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76827" y="4480919"/>
            <a:ext cx="3387324" cy="7688277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1409368">
            <a:off x="3130137" y="-1243666"/>
            <a:ext cx="2220368" cy="7746973"/>
            <a:chOff x="0" y="0"/>
            <a:chExt cx="584788" cy="20403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4788" cy="2040355"/>
            </a:xfrm>
            <a:custGeom>
              <a:avLst/>
              <a:gdLst/>
              <a:ahLst/>
              <a:cxnLst/>
              <a:rect r="r" b="b" t="t" l="l"/>
              <a:pathLst>
                <a:path h="2040355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040355"/>
                  </a:lnTo>
                  <a:lnTo>
                    <a:pt x="0" y="2040355"/>
                  </a:lnTo>
                  <a:close/>
                </a:path>
              </a:pathLst>
            </a:custGeom>
            <a:solidFill>
              <a:srgbClr val="20BA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84788" cy="2087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17661">
            <a:off x="2962443" y="2314485"/>
            <a:ext cx="2220368" cy="9851491"/>
            <a:chOff x="0" y="0"/>
            <a:chExt cx="584788" cy="2594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788" cy="2594631"/>
            </a:xfrm>
            <a:custGeom>
              <a:avLst/>
              <a:gdLst/>
              <a:ahLst/>
              <a:cxnLst/>
              <a:rect r="r" b="b" t="t" l="l"/>
              <a:pathLst>
                <a:path h="2594631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594631"/>
                  </a:lnTo>
                  <a:lnTo>
                    <a:pt x="0" y="2594631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84788" cy="264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9386" y="0"/>
            <a:ext cx="5830260" cy="10287000"/>
            <a:chOff x="0" y="0"/>
            <a:chExt cx="3598926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989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3598926">
                  <a:moveTo>
                    <a:pt x="2206625" y="3175000"/>
                  </a:moveTo>
                  <a:lnTo>
                    <a:pt x="3598926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3598926" y="0"/>
                  </a:lnTo>
                  <a:lnTo>
                    <a:pt x="2206625" y="3175000"/>
                  </a:lnTo>
                  <a:close/>
                </a:path>
              </a:pathLst>
            </a:custGeom>
            <a:blipFill>
              <a:blip r:embed="rId2"/>
              <a:stretch>
                <a:fillRect l="-82413" t="0" r="-8241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271311" y="4171950"/>
            <a:ext cx="1275053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Nunito Sans Bold"/>
              </a:rPr>
              <a:t>Section 2: Financial Landscape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980870" y="0"/>
            <a:ext cx="2282462" cy="2282462"/>
          </a:xfrm>
          <a:custGeom>
            <a:avLst/>
            <a:gdLst/>
            <a:ahLst/>
            <a:cxnLst/>
            <a:rect r="r" b="b" t="t" l="l"/>
            <a:pathLst>
              <a:path h="2282462" w="2282462">
                <a:moveTo>
                  <a:pt x="0" y="0"/>
                </a:moveTo>
                <a:lnTo>
                  <a:pt x="2282462" y="0"/>
                </a:lnTo>
                <a:lnTo>
                  <a:pt x="2282462" y="2282462"/>
                </a:lnTo>
                <a:lnTo>
                  <a:pt x="0" y="2282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544240" cy="2003011"/>
          </a:xfrm>
          <a:custGeom>
            <a:avLst/>
            <a:gdLst/>
            <a:ahLst/>
            <a:cxnLst/>
            <a:rect r="r" b="b" t="t" l="l"/>
            <a:pathLst>
              <a:path h="2003011" w="2544240">
                <a:moveTo>
                  <a:pt x="0" y="0"/>
                </a:moveTo>
                <a:lnTo>
                  <a:pt x="2544240" y="0"/>
                </a:lnTo>
                <a:lnTo>
                  <a:pt x="2544240" y="2003011"/>
                </a:lnTo>
                <a:lnTo>
                  <a:pt x="0" y="200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749951" y="8374403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1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1" y="0"/>
                </a:lnTo>
                <a:lnTo>
                  <a:pt x="4858791" y="38251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79122" y="1593396"/>
            <a:ext cx="11187629" cy="7100207"/>
            <a:chOff x="0" y="0"/>
            <a:chExt cx="1733257" cy="11000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3257" cy="1100008"/>
            </a:xfrm>
            <a:custGeom>
              <a:avLst/>
              <a:gdLst/>
              <a:ahLst/>
              <a:cxnLst/>
              <a:rect r="r" b="b" t="t" l="l"/>
              <a:pathLst>
                <a:path h="1100008" w="1733257">
                  <a:moveTo>
                    <a:pt x="0" y="0"/>
                  </a:moveTo>
                  <a:lnTo>
                    <a:pt x="1733257" y="0"/>
                  </a:lnTo>
                  <a:lnTo>
                    <a:pt x="1733257" y="1100008"/>
                  </a:lnTo>
                  <a:lnTo>
                    <a:pt x="0" y="1100008"/>
                  </a:lnTo>
                  <a:close/>
                </a:path>
              </a:pathLst>
            </a:custGeom>
            <a:blipFill>
              <a:blip r:embed="rId4"/>
              <a:stretch>
                <a:fillRect l="-91" t="0" r="-9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09961" y="2966963"/>
            <a:ext cx="5350422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80"/>
              </a:lnSpc>
            </a:pPr>
            <a:r>
              <a:rPr lang="en-US" sz="5400" spc="-507">
                <a:solidFill>
                  <a:srgbClr val="075659"/>
                </a:solidFill>
                <a:latin typeface="Nunito Sans Bold"/>
              </a:rPr>
              <a:t>Traditional Balance Sheet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502540"/>
            <a:ext cx="503168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Nam and Loan exhibit a strong net worth driven by tangible assets.</a:t>
            </a:r>
          </a:p>
          <a:p>
            <a:pPr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544240" cy="2003011"/>
          </a:xfrm>
          <a:custGeom>
            <a:avLst/>
            <a:gdLst/>
            <a:ahLst/>
            <a:cxnLst/>
            <a:rect r="r" b="b" t="t" l="l"/>
            <a:pathLst>
              <a:path h="2003011" w="2544240">
                <a:moveTo>
                  <a:pt x="0" y="0"/>
                </a:moveTo>
                <a:lnTo>
                  <a:pt x="2544240" y="0"/>
                </a:lnTo>
                <a:lnTo>
                  <a:pt x="2544240" y="2003011"/>
                </a:lnTo>
                <a:lnTo>
                  <a:pt x="0" y="200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67202" y="9303985"/>
            <a:ext cx="3317343" cy="455212"/>
            <a:chOff x="0" y="0"/>
            <a:chExt cx="1561600" cy="214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1600" cy="214286"/>
            </a:xfrm>
            <a:custGeom>
              <a:avLst/>
              <a:gdLst/>
              <a:ahLst/>
              <a:cxnLst/>
              <a:rect r="r" b="b" t="t" l="l"/>
              <a:pathLst>
                <a:path h="214286" w="1561600">
                  <a:moveTo>
                    <a:pt x="203200" y="0"/>
                  </a:moveTo>
                  <a:lnTo>
                    <a:pt x="1561600" y="0"/>
                  </a:lnTo>
                  <a:lnTo>
                    <a:pt x="1358400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0BA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358400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25704" y="9494485"/>
            <a:ext cx="3904118" cy="963920"/>
            <a:chOff x="0" y="0"/>
            <a:chExt cx="867911" cy="2142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7911" cy="214286"/>
            </a:xfrm>
            <a:custGeom>
              <a:avLst/>
              <a:gdLst/>
              <a:ahLst/>
              <a:cxnLst/>
              <a:rect r="r" b="b" t="t" l="l"/>
              <a:pathLst>
                <a:path h="214286" w="867911">
                  <a:moveTo>
                    <a:pt x="203200" y="0"/>
                  </a:moveTo>
                  <a:lnTo>
                    <a:pt x="867911" y="0"/>
                  </a:lnTo>
                  <a:lnTo>
                    <a:pt x="664711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664711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25497" y="10001680"/>
            <a:ext cx="3527562" cy="285320"/>
            <a:chOff x="0" y="0"/>
            <a:chExt cx="2649328" cy="2142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49328" cy="214286"/>
            </a:xfrm>
            <a:custGeom>
              <a:avLst/>
              <a:gdLst/>
              <a:ahLst/>
              <a:cxnLst/>
              <a:rect r="r" b="b" t="t" l="l"/>
              <a:pathLst>
                <a:path h="214286" w="2649328">
                  <a:moveTo>
                    <a:pt x="203200" y="0"/>
                  </a:moveTo>
                  <a:lnTo>
                    <a:pt x="2649328" y="0"/>
                  </a:lnTo>
                  <a:lnTo>
                    <a:pt x="2446128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47625"/>
              <a:ext cx="2446128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27580" y="1322272"/>
            <a:ext cx="12998124" cy="7981713"/>
            <a:chOff x="0" y="0"/>
            <a:chExt cx="1366060" cy="8388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66061" cy="838852"/>
            </a:xfrm>
            <a:custGeom>
              <a:avLst/>
              <a:gdLst/>
              <a:ahLst/>
              <a:cxnLst/>
              <a:rect r="r" b="b" t="t" l="l"/>
              <a:pathLst>
                <a:path h="838852" w="1366061">
                  <a:moveTo>
                    <a:pt x="0" y="0"/>
                  </a:moveTo>
                  <a:lnTo>
                    <a:pt x="1366061" y="0"/>
                  </a:lnTo>
                  <a:lnTo>
                    <a:pt x="1366061" y="838852"/>
                  </a:lnTo>
                  <a:lnTo>
                    <a:pt x="0" y="838852"/>
                  </a:lnTo>
                  <a:close/>
                </a:path>
              </a:pathLst>
            </a:custGeom>
            <a:blipFill>
              <a:blip r:embed="rId4"/>
              <a:stretch>
                <a:fillRect l="-80" t="0" r="-8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061217" y="321107"/>
            <a:ext cx="1149740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20"/>
              </a:lnSpc>
            </a:pPr>
            <a:r>
              <a:rPr lang="en-US" sz="6100">
                <a:solidFill>
                  <a:srgbClr val="075659"/>
                </a:solidFill>
                <a:latin typeface="Nunito Sans Bold"/>
              </a:rPr>
              <a:t>Income Statement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3460" y="-540679"/>
            <a:ext cx="2679537" cy="2109527"/>
          </a:xfrm>
          <a:custGeom>
            <a:avLst/>
            <a:gdLst/>
            <a:ahLst/>
            <a:cxnLst/>
            <a:rect r="r" b="b" t="t" l="l"/>
            <a:pathLst>
              <a:path h="2109527" w="2679537">
                <a:moveTo>
                  <a:pt x="0" y="0"/>
                </a:moveTo>
                <a:lnTo>
                  <a:pt x="2679538" y="0"/>
                </a:lnTo>
                <a:lnTo>
                  <a:pt x="2679538" y="2109527"/>
                </a:lnTo>
                <a:lnTo>
                  <a:pt x="0" y="2109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8711" y="5809158"/>
            <a:ext cx="7168269" cy="3808648"/>
            <a:chOff x="0" y="0"/>
            <a:chExt cx="1600790" cy="8505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0789" cy="850532"/>
            </a:xfrm>
            <a:custGeom>
              <a:avLst/>
              <a:gdLst/>
              <a:ahLst/>
              <a:cxnLst/>
              <a:rect r="r" b="b" t="t" l="l"/>
              <a:pathLst>
                <a:path h="850532" w="1600789">
                  <a:moveTo>
                    <a:pt x="0" y="0"/>
                  </a:moveTo>
                  <a:lnTo>
                    <a:pt x="1600789" y="0"/>
                  </a:lnTo>
                  <a:lnTo>
                    <a:pt x="1600789" y="850532"/>
                  </a:lnTo>
                  <a:lnTo>
                    <a:pt x="0" y="850532"/>
                  </a:lnTo>
                  <a:close/>
                </a:path>
              </a:pathLst>
            </a:custGeom>
            <a:blipFill>
              <a:blip r:embed="rId4"/>
              <a:stretch>
                <a:fillRect l="0" t="-2472" r="0" b="-247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96981" y="1265269"/>
            <a:ext cx="7928055" cy="3878231"/>
            <a:chOff x="0" y="0"/>
            <a:chExt cx="1601347" cy="7833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1347" cy="783344"/>
            </a:xfrm>
            <a:custGeom>
              <a:avLst/>
              <a:gdLst/>
              <a:ahLst/>
              <a:cxnLst/>
              <a:rect r="r" b="b" t="t" l="l"/>
              <a:pathLst>
                <a:path h="783344" w="1601347">
                  <a:moveTo>
                    <a:pt x="0" y="0"/>
                  </a:moveTo>
                  <a:lnTo>
                    <a:pt x="1601347" y="0"/>
                  </a:lnTo>
                  <a:lnTo>
                    <a:pt x="1601347" y="783344"/>
                  </a:lnTo>
                  <a:lnTo>
                    <a:pt x="0" y="783344"/>
                  </a:lnTo>
                  <a:close/>
                </a:path>
              </a:pathLst>
            </a:custGeom>
            <a:blipFill>
              <a:blip r:embed="rId5"/>
              <a:stretch>
                <a:fillRect l="0" t="-2714" r="0" b="-271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28711" y="667312"/>
            <a:ext cx="641183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40"/>
              </a:lnSpc>
            </a:pPr>
            <a:r>
              <a:rPr lang="en-US" sz="6200" spc="-272">
                <a:solidFill>
                  <a:srgbClr val="075659"/>
                </a:solidFill>
                <a:latin typeface="Nunito Sans Bold"/>
              </a:rPr>
              <a:t>Economic Balance Sheet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54222" y="6383157"/>
            <a:ext cx="7132573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A holistic view reveals a robust financial position. Recommendations encompass prudent debt management, diversified asset allocation, and continuous human capital development.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94" y="-311451"/>
            <a:ext cx="11175206" cy="10808268"/>
            <a:chOff x="0" y="0"/>
            <a:chExt cx="2943264" cy="28466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3264" cy="2846622"/>
            </a:xfrm>
            <a:custGeom>
              <a:avLst/>
              <a:gdLst/>
              <a:ahLst/>
              <a:cxnLst/>
              <a:rect r="r" b="b" t="t" l="l"/>
              <a:pathLst>
                <a:path h="2846622" w="2943264">
                  <a:moveTo>
                    <a:pt x="0" y="0"/>
                  </a:moveTo>
                  <a:lnTo>
                    <a:pt x="2943264" y="0"/>
                  </a:lnTo>
                  <a:lnTo>
                    <a:pt x="2943264" y="2846622"/>
                  </a:lnTo>
                  <a:lnTo>
                    <a:pt x="0" y="2846622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43264" cy="2894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439858" y="-540679"/>
            <a:ext cx="3158881" cy="2486901"/>
          </a:xfrm>
          <a:custGeom>
            <a:avLst/>
            <a:gdLst/>
            <a:ahLst/>
            <a:cxnLst/>
            <a:rect r="r" b="b" t="t" l="l"/>
            <a:pathLst>
              <a:path h="2486901" w="3158881">
                <a:moveTo>
                  <a:pt x="0" y="0"/>
                </a:moveTo>
                <a:lnTo>
                  <a:pt x="3158881" y="0"/>
                </a:lnTo>
                <a:lnTo>
                  <a:pt x="3158881" y="2486901"/>
                </a:lnTo>
                <a:lnTo>
                  <a:pt x="0" y="2486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12484259" y="7236787"/>
            <a:ext cx="10698039" cy="415996"/>
            <a:chOff x="0" y="0"/>
            <a:chExt cx="5510722" cy="2142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10722" cy="214286"/>
            </a:xfrm>
            <a:custGeom>
              <a:avLst/>
              <a:gdLst/>
              <a:ahLst/>
              <a:cxnLst/>
              <a:rect r="r" b="b" t="t" l="l"/>
              <a:pathLst>
                <a:path h="214286" w="5510722">
                  <a:moveTo>
                    <a:pt x="203200" y="0"/>
                  </a:moveTo>
                  <a:lnTo>
                    <a:pt x="5510722" y="0"/>
                  </a:lnTo>
                  <a:lnTo>
                    <a:pt x="5307522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5307522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0">
            <a:off x="14829904" y="7736885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2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2" y="0"/>
                </a:lnTo>
                <a:lnTo>
                  <a:pt x="4858792" y="38251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46103" y="2517717"/>
            <a:ext cx="5330626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Nunito Sans Bold"/>
              </a:rPr>
              <a:t>Budgeting Planning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20277" y="4685710"/>
            <a:ext cx="5330626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Budgeting involves a surplus strategy, aligning decisions with the overall financial plan.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8810" y="-956872"/>
            <a:ext cx="13054214" cy="120991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DAF23OilEgg</dc:identifier>
  <dcterms:modified xsi:type="dcterms:W3CDTF">2011-08-01T06:04:30Z</dcterms:modified>
  <cp:revision>1</cp:revision>
  <dc:title>FIN 1 - GROUP 7 - PRESENT</dc:title>
</cp:coreProperties>
</file>